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WaskiameaNP" charset="1" panose="02000000000000000000"/>
      <p:regular r:id="rId15"/>
    </p:embeddedFont>
    <p:embeddedFont>
      <p:font typeface="League Spartan" charset="1" panose="000008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15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jpe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04060">
            <a:off x="9427598" y="3737098"/>
            <a:ext cx="10464244" cy="6884225"/>
          </a:xfrm>
          <a:custGeom>
            <a:avLst/>
            <a:gdLst/>
            <a:ahLst/>
            <a:cxnLst/>
            <a:rect r="r" b="b" t="t" l="l"/>
            <a:pathLst>
              <a:path h="6884225" w="10464244">
                <a:moveTo>
                  <a:pt x="10464244" y="0"/>
                </a:moveTo>
                <a:lnTo>
                  <a:pt x="0" y="0"/>
                </a:lnTo>
                <a:lnTo>
                  <a:pt x="0" y="6884225"/>
                </a:lnTo>
                <a:lnTo>
                  <a:pt x="10464244" y="6884225"/>
                </a:lnTo>
                <a:lnTo>
                  <a:pt x="104642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9382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66824">
            <a:off x="-3760341" y="3325983"/>
            <a:ext cx="11131956" cy="7323500"/>
          </a:xfrm>
          <a:custGeom>
            <a:avLst/>
            <a:gdLst/>
            <a:ahLst/>
            <a:cxnLst/>
            <a:rect r="r" b="b" t="t" l="l"/>
            <a:pathLst>
              <a:path h="7323500" w="11131956">
                <a:moveTo>
                  <a:pt x="0" y="0"/>
                </a:moveTo>
                <a:lnTo>
                  <a:pt x="11131957" y="0"/>
                </a:lnTo>
                <a:lnTo>
                  <a:pt x="11131957" y="7323499"/>
                </a:lnTo>
                <a:lnTo>
                  <a:pt x="0" y="7323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9382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9788" y="-353543"/>
            <a:ext cx="18967576" cy="6517949"/>
          </a:xfrm>
          <a:custGeom>
            <a:avLst/>
            <a:gdLst/>
            <a:ahLst/>
            <a:cxnLst/>
            <a:rect r="r" b="b" t="t" l="l"/>
            <a:pathLst>
              <a:path h="6517949" w="18967576">
                <a:moveTo>
                  <a:pt x="0" y="0"/>
                </a:moveTo>
                <a:lnTo>
                  <a:pt x="18967576" y="0"/>
                </a:lnTo>
                <a:lnTo>
                  <a:pt x="18967576" y="6517948"/>
                </a:lnTo>
                <a:lnTo>
                  <a:pt x="0" y="651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24838" y="3610802"/>
            <a:ext cx="13438323" cy="51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14"/>
              </a:lnSpc>
            </a:pPr>
            <a:r>
              <a:rPr lang="en-US" sz="33629">
                <a:solidFill>
                  <a:srgbClr val="FFFFFF"/>
                </a:solidFill>
                <a:latin typeface="WaskiameaNP"/>
                <a:ea typeface="WaskiameaNP"/>
                <a:cs typeface="WaskiameaNP"/>
                <a:sym typeface="WaskiameaNP"/>
              </a:rPr>
              <a:t>PRESENTASI</a:t>
            </a:r>
          </a:p>
          <a:p>
            <a:pPr algn="ctr">
              <a:lnSpc>
                <a:spcPts val="16814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805637" y="526748"/>
            <a:ext cx="2993638" cy="4122595"/>
          </a:xfrm>
          <a:custGeom>
            <a:avLst/>
            <a:gdLst/>
            <a:ahLst/>
            <a:cxnLst/>
            <a:rect r="r" b="b" t="t" l="l"/>
            <a:pathLst>
              <a:path h="4122595" w="2993638">
                <a:moveTo>
                  <a:pt x="0" y="0"/>
                </a:moveTo>
                <a:lnTo>
                  <a:pt x="2993638" y="0"/>
                </a:lnTo>
                <a:lnTo>
                  <a:pt x="2993638" y="4122595"/>
                </a:lnTo>
                <a:lnTo>
                  <a:pt x="0" y="41225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01731" y="5143500"/>
            <a:ext cx="6212596" cy="5286354"/>
          </a:xfrm>
          <a:custGeom>
            <a:avLst/>
            <a:gdLst/>
            <a:ahLst/>
            <a:cxnLst/>
            <a:rect r="r" b="b" t="t" l="l"/>
            <a:pathLst>
              <a:path h="5286354" w="6212596">
                <a:moveTo>
                  <a:pt x="0" y="0"/>
                </a:moveTo>
                <a:lnTo>
                  <a:pt x="6212596" y="0"/>
                </a:lnTo>
                <a:lnTo>
                  <a:pt x="6212596" y="5286354"/>
                </a:lnTo>
                <a:lnTo>
                  <a:pt x="0" y="52863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25199" y="5276789"/>
            <a:ext cx="9489128" cy="11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6"/>
              </a:lnSpc>
            </a:pPr>
            <a:r>
              <a:rPr lang="en-US" sz="6761">
                <a:solidFill>
                  <a:srgbClr val="FFFFFF"/>
                </a:solidFill>
                <a:latin typeface="WaskiameaNP"/>
                <a:ea typeface="WaskiameaNP"/>
                <a:cs typeface="WaskiameaNP"/>
                <a:sym typeface="WaskiameaNP"/>
              </a:rPr>
              <a:t>Membuat website CRUD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0" y="3493424"/>
            <a:ext cx="7315200" cy="3300153"/>
          </a:xfrm>
          <a:custGeom>
            <a:avLst/>
            <a:gdLst/>
            <a:ahLst/>
            <a:cxnLst/>
            <a:rect r="r" b="b" t="t" l="l"/>
            <a:pathLst>
              <a:path h="3300153" w="7315200">
                <a:moveTo>
                  <a:pt x="0" y="0"/>
                </a:moveTo>
                <a:lnTo>
                  <a:pt x="7315200" y="0"/>
                </a:lnTo>
                <a:lnTo>
                  <a:pt x="7315200" y="3300152"/>
                </a:lnTo>
                <a:lnTo>
                  <a:pt x="0" y="3300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83133" y="1421661"/>
            <a:ext cx="1836934" cy="2971510"/>
          </a:xfrm>
          <a:custGeom>
            <a:avLst/>
            <a:gdLst/>
            <a:ahLst/>
            <a:cxnLst/>
            <a:rect r="r" b="b" t="t" l="l"/>
            <a:pathLst>
              <a:path h="2971510" w="1836934">
                <a:moveTo>
                  <a:pt x="0" y="0"/>
                </a:moveTo>
                <a:lnTo>
                  <a:pt x="1836934" y="0"/>
                </a:lnTo>
                <a:lnTo>
                  <a:pt x="1836934" y="2971510"/>
                </a:lnTo>
                <a:lnTo>
                  <a:pt x="0" y="2971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8527" y="7433895"/>
            <a:ext cx="2233765" cy="2394875"/>
          </a:xfrm>
          <a:custGeom>
            <a:avLst/>
            <a:gdLst/>
            <a:ahLst/>
            <a:cxnLst/>
            <a:rect r="r" b="b" t="t" l="l"/>
            <a:pathLst>
              <a:path h="2394875" w="2233765">
                <a:moveTo>
                  <a:pt x="0" y="0"/>
                </a:moveTo>
                <a:lnTo>
                  <a:pt x="2233766" y="0"/>
                </a:lnTo>
                <a:lnTo>
                  <a:pt x="2233766" y="2394876"/>
                </a:lnTo>
                <a:lnTo>
                  <a:pt x="0" y="2394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69462" y="5143500"/>
            <a:ext cx="5707228" cy="5764876"/>
          </a:xfrm>
          <a:custGeom>
            <a:avLst/>
            <a:gdLst/>
            <a:ahLst/>
            <a:cxnLst/>
            <a:rect r="r" b="b" t="t" l="l"/>
            <a:pathLst>
              <a:path h="5764876" w="5707228">
                <a:moveTo>
                  <a:pt x="0" y="0"/>
                </a:moveTo>
                <a:lnTo>
                  <a:pt x="5707227" y="0"/>
                </a:lnTo>
                <a:lnTo>
                  <a:pt x="5707227" y="5764876"/>
                </a:lnTo>
                <a:lnTo>
                  <a:pt x="0" y="57648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69573" y="3395192"/>
            <a:ext cx="4289420" cy="17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13"/>
              </a:lnSpc>
              <a:spcBef>
                <a:spcPct val="0"/>
              </a:spcBef>
            </a:pPr>
            <a:r>
              <a:rPr lang="en-US" sz="9866">
                <a:solidFill>
                  <a:srgbClr val="000000"/>
                </a:solidFill>
                <a:latin typeface="WaskiameaNP"/>
                <a:ea typeface="WaskiameaNP"/>
                <a:cs typeface="WaskiameaNP"/>
                <a:sym typeface="WaskiameaNP"/>
              </a:rPr>
              <a:t>•Adam putra 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69573" y="4895850"/>
            <a:ext cx="5282470" cy="17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13"/>
              </a:lnSpc>
              <a:spcBef>
                <a:spcPct val="0"/>
              </a:spcBef>
            </a:pPr>
            <a:r>
              <a:rPr lang="en-US" sz="9866">
                <a:solidFill>
                  <a:srgbClr val="000000"/>
                </a:solidFill>
                <a:latin typeface="WaskiameaNP"/>
                <a:ea typeface="WaskiameaNP"/>
                <a:cs typeface="WaskiameaNP"/>
                <a:sym typeface="WaskiameaNP"/>
              </a:rPr>
              <a:t>•Akmal ghiyaats 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720067" y="5143500"/>
            <a:ext cx="5707228" cy="5764876"/>
          </a:xfrm>
          <a:custGeom>
            <a:avLst/>
            <a:gdLst/>
            <a:ahLst/>
            <a:cxnLst/>
            <a:rect r="r" b="b" t="t" l="l"/>
            <a:pathLst>
              <a:path h="5764876" w="5707228">
                <a:moveTo>
                  <a:pt x="0" y="0"/>
                </a:moveTo>
                <a:lnTo>
                  <a:pt x="5707227" y="0"/>
                </a:lnTo>
                <a:lnTo>
                  <a:pt x="5707227" y="5764876"/>
                </a:lnTo>
                <a:lnTo>
                  <a:pt x="0" y="57648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58866" y="7185681"/>
            <a:ext cx="3685468" cy="3722695"/>
          </a:xfrm>
          <a:custGeom>
            <a:avLst/>
            <a:gdLst/>
            <a:ahLst/>
            <a:cxnLst/>
            <a:rect r="r" b="b" t="t" l="l"/>
            <a:pathLst>
              <a:path h="3722695" w="3685468">
                <a:moveTo>
                  <a:pt x="0" y="0"/>
                </a:moveTo>
                <a:lnTo>
                  <a:pt x="3685468" y="0"/>
                </a:lnTo>
                <a:lnTo>
                  <a:pt x="3685468" y="3722695"/>
                </a:lnTo>
                <a:lnTo>
                  <a:pt x="0" y="37226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70987">
            <a:off x="-464050" y="-446536"/>
            <a:ext cx="5250583" cy="5183676"/>
          </a:xfrm>
          <a:custGeom>
            <a:avLst/>
            <a:gdLst/>
            <a:ahLst/>
            <a:cxnLst/>
            <a:rect r="r" b="b" t="t" l="l"/>
            <a:pathLst>
              <a:path h="5183676" w="5250583">
                <a:moveTo>
                  <a:pt x="0" y="0"/>
                </a:moveTo>
                <a:lnTo>
                  <a:pt x="5250583" y="0"/>
                </a:lnTo>
                <a:lnTo>
                  <a:pt x="5250583" y="5183676"/>
                </a:lnTo>
                <a:lnTo>
                  <a:pt x="0" y="5183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8729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66824">
            <a:off x="-1571928" y="3325983"/>
            <a:ext cx="11131956" cy="7323500"/>
          </a:xfrm>
          <a:custGeom>
            <a:avLst/>
            <a:gdLst/>
            <a:ahLst/>
            <a:cxnLst/>
            <a:rect r="r" b="b" t="t" l="l"/>
            <a:pathLst>
              <a:path h="7323500" w="11131956">
                <a:moveTo>
                  <a:pt x="0" y="0"/>
                </a:moveTo>
                <a:lnTo>
                  <a:pt x="11131957" y="0"/>
                </a:lnTo>
                <a:lnTo>
                  <a:pt x="11131957" y="7323499"/>
                </a:lnTo>
                <a:lnTo>
                  <a:pt x="0" y="7323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93824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49851">
            <a:off x="1135264" y="5308629"/>
            <a:ext cx="7689132" cy="5058532"/>
          </a:xfrm>
          <a:custGeom>
            <a:avLst/>
            <a:gdLst/>
            <a:ahLst/>
            <a:cxnLst/>
            <a:rect r="r" b="b" t="t" l="l"/>
            <a:pathLst>
              <a:path h="5058532" w="7689132">
                <a:moveTo>
                  <a:pt x="7689132" y="0"/>
                </a:moveTo>
                <a:lnTo>
                  <a:pt x="0" y="0"/>
                </a:lnTo>
                <a:lnTo>
                  <a:pt x="0" y="5058532"/>
                </a:lnTo>
                <a:lnTo>
                  <a:pt x="7689132" y="5058532"/>
                </a:lnTo>
                <a:lnTo>
                  <a:pt x="768913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9382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2861447" y="-1290294"/>
            <a:ext cx="5369062" cy="6190742"/>
          </a:xfrm>
          <a:custGeom>
            <a:avLst/>
            <a:gdLst/>
            <a:ahLst/>
            <a:cxnLst/>
            <a:rect r="r" b="b" t="t" l="l"/>
            <a:pathLst>
              <a:path h="6190742" w="5369062">
                <a:moveTo>
                  <a:pt x="0" y="0"/>
                </a:moveTo>
                <a:lnTo>
                  <a:pt x="5369061" y="0"/>
                </a:lnTo>
                <a:lnTo>
                  <a:pt x="5369061" y="6190742"/>
                </a:lnTo>
                <a:lnTo>
                  <a:pt x="0" y="61907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15724" y="2154827"/>
            <a:ext cx="10595068" cy="7263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21"/>
              </a:lnSpc>
            </a:pPr>
            <a:r>
              <a:rPr lang="en-US" sz="211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🧭 Latar Belakang</a:t>
            </a:r>
          </a:p>
          <a:p>
            <a:pPr algn="just">
              <a:lnSpc>
                <a:spcPts val="2321"/>
              </a:lnSpc>
            </a:pPr>
          </a:p>
          <a:p>
            <a:pPr algn="just">
              <a:lnSpc>
                <a:spcPts val="2321"/>
              </a:lnSpc>
            </a:pPr>
            <a:r>
              <a:rPr lang="en-US" sz="211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Dalam era digital saat ini, pengelolaan data secara cepat, akurat, dan efisien menjadi kebutuhan penting bagi berbagai bidang seperti pendidikan, bisnis, pemerintahan, dan organisasi.</a:t>
            </a:r>
          </a:p>
          <a:p>
            <a:pPr algn="just">
              <a:lnSpc>
                <a:spcPts val="2321"/>
              </a:lnSpc>
            </a:pPr>
            <a:r>
              <a:rPr lang="en-US" sz="211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Namun, banyak proses pengelolaan data yang masih dilakukan secara manual, sehingga memerlukan waktu lama, rawan kesalahan, dan sulit dalam pencarian atau pembaruan data.</a:t>
            </a:r>
          </a:p>
          <a:p>
            <a:pPr algn="just">
              <a:lnSpc>
                <a:spcPts val="2321"/>
              </a:lnSpc>
            </a:pPr>
          </a:p>
          <a:p>
            <a:pPr algn="just">
              <a:lnSpc>
                <a:spcPts val="2321"/>
              </a:lnSpc>
            </a:pPr>
            <a:r>
              <a:rPr lang="en-US" sz="211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Untuk mengatasi hal tersebut, dibutuhkan sebuah sistem berbasis web yang dapat melakukan pengolahan data secara otomatis, mudah diakses kapan saja dan di mana saja.</a:t>
            </a:r>
          </a:p>
          <a:p>
            <a:pPr algn="just">
              <a:lnSpc>
                <a:spcPts val="2321"/>
              </a:lnSpc>
            </a:pPr>
            <a:r>
              <a:rPr lang="en-US" sz="211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Website CRUD (Create, Read, Update, Delete) hadir sebagai solusi karena memungkinkan pengguna untuk:</a:t>
            </a:r>
          </a:p>
          <a:p>
            <a:pPr algn="just">
              <a:lnSpc>
                <a:spcPts val="2321"/>
              </a:lnSpc>
            </a:pPr>
          </a:p>
          <a:p>
            <a:pPr algn="just">
              <a:lnSpc>
                <a:spcPts val="2321"/>
              </a:lnSpc>
            </a:pPr>
            <a:r>
              <a:rPr lang="en-US" sz="211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Menambah data baru (Create)</a:t>
            </a:r>
          </a:p>
          <a:p>
            <a:pPr algn="just">
              <a:lnSpc>
                <a:spcPts val="2321"/>
              </a:lnSpc>
            </a:pPr>
          </a:p>
          <a:p>
            <a:pPr algn="just">
              <a:lnSpc>
                <a:spcPts val="2321"/>
              </a:lnSpc>
            </a:pPr>
            <a:r>
              <a:rPr lang="en-US" sz="211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Menampilkan data (Read)</a:t>
            </a:r>
          </a:p>
          <a:p>
            <a:pPr algn="just">
              <a:lnSpc>
                <a:spcPts val="2321"/>
              </a:lnSpc>
            </a:pPr>
          </a:p>
          <a:p>
            <a:pPr algn="just">
              <a:lnSpc>
                <a:spcPts val="2321"/>
              </a:lnSpc>
            </a:pPr>
            <a:r>
              <a:rPr lang="en-US" sz="211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Mengubah data (Update)</a:t>
            </a:r>
          </a:p>
          <a:p>
            <a:pPr algn="just">
              <a:lnSpc>
                <a:spcPts val="2321"/>
              </a:lnSpc>
            </a:pPr>
          </a:p>
          <a:p>
            <a:pPr algn="just">
              <a:lnSpc>
                <a:spcPts val="2321"/>
              </a:lnSpc>
            </a:pPr>
            <a:r>
              <a:rPr lang="en-US" sz="211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Menghapus data (Delete)</a:t>
            </a:r>
          </a:p>
          <a:p>
            <a:pPr algn="just">
              <a:lnSpc>
                <a:spcPts val="2321"/>
              </a:lnSpc>
            </a:pPr>
          </a:p>
          <a:p>
            <a:pPr algn="just">
              <a:lnSpc>
                <a:spcPts val="2321"/>
              </a:lnSpc>
            </a:pPr>
            <a:r>
              <a:rPr lang="en-US" sz="211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Dengan fitur CRUD, pengelolaan data menjadi lebih terstruktur, cepat, dan efisien.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885990">
            <a:off x="-481776" y="-237402"/>
            <a:ext cx="3020953" cy="3329708"/>
          </a:xfrm>
          <a:custGeom>
            <a:avLst/>
            <a:gdLst/>
            <a:ahLst/>
            <a:cxnLst/>
            <a:rect r="r" b="b" t="t" l="l"/>
            <a:pathLst>
              <a:path h="3329708" w="3020953">
                <a:moveTo>
                  <a:pt x="0" y="0"/>
                </a:moveTo>
                <a:lnTo>
                  <a:pt x="3020952" y="0"/>
                </a:lnTo>
                <a:lnTo>
                  <a:pt x="3020952" y="3329707"/>
                </a:lnTo>
                <a:lnTo>
                  <a:pt x="0" y="33297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65363" y="4104679"/>
            <a:ext cx="5657375" cy="3228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1"/>
              </a:lnSpc>
            </a:pPr>
            <a:r>
              <a:rPr lang="en-US" sz="21023">
                <a:solidFill>
                  <a:srgbClr val="FFFFFF"/>
                </a:solidFill>
                <a:latin typeface="WaskiameaNP"/>
                <a:ea typeface="WaskiameaNP"/>
                <a:cs typeface="WaskiameaNP"/>
                <a:sym typeface="WaskiameaNP"/>
              </a:rPr>
              <a:t>LATAR BELAKANG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9788" y="-1374449"/>
            <a:ext cx="18967576" cy="6517949"/>
          </a:xfrm>
          <a:custGeom>
            <a:avLst/>
            <a:gdLst/>
            <a:ahLst/>
            <a:cxnLst/>
            <a:rect r="r" b="b" t="t" l="l"/>
            <a:pathLst>
              <a:path h="6517949" w="18967576">
                <a:moveTo>
                  <a:pt x="0" y="0"/>
                </a:moveTo>
                <a:lnTo>
                  <a:pt x="18967576" y="0"/>
                </a:lnTo>
                <a:lnTo>
                  <a:pt x="18967576" y="6517949"/>
                </a:lnTo>
                <a:lnTo>
                  <a:pt x="0" y="6517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66824">
            <a:off x="-3683842" y="4386218"/>
            <a:ext cx="9425084" cy="6200581"/>
          </a:xfrm>
          <a:custGeom>
            <a:avLst/>
            <a:gdLst/>
            <a:ahLst/>
            <a:cxnLst/>
            <a:rect r="r" b="b" t="t" l="l"/>
            <a:pathLst>
              <a:path h="6200581" w="9425084">
                <a:moveTo>
                  <a:pt x="0" y="0"/>
                </a:moveTo>
                <a:lnTo>
                  <a:pt x="9425084" y="0"/>
                </a:lnTo>
                <a:lnTo>
                  <a:pt x="9425084" y="6200581"/>
                </a:lnTo>
                <a:lnTo>
                  <a:pt x="0" y="6200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93824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28167">
            <a:off x="13722322" y="6118564"/>
            <a:ext cx="6495372" cy="4273181"/>
          </a:xfrm>
          <a:custGeom>
            <a:avLst/>
            <a:gdLst/>
            <a:ahLst/>
            <a:cxnLst/>
            <a:rect r="r" b="b" t="t" l="l"/>
            <a:pathLst>
              <a:path h="4273181" w="6495372">
                <a:moveTo>
                  <a:pt x="6495372" y="0"/>
                </a:moveTo>
                <a:lnTo>
                  <a:pt x="0" y="0"/>
                </a:lnTo>
                <a:lnTo>
                  <a:pt x="0" y="4273181"/>
                </a:lnTo>
                <a:lnTo>
                  <a:pt x="6495372" y="4273181"/>
                </a:lnTo>
                <a:lnTo>
                  <a:pt x="64953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9382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15605" y="1480547"/>
            <a:ext cx="2543695" cy="4114800"/>
          </a:xfrm>
          <a:custGeom>
            <a:avLst/>
            <a:gdLst/>
            <a:ahLst/>
            <a:cxnLst/>
            <a:rect r="r" b="b" t="t" l="l"/>
            <a:pathLst>
              <a:path h="4114800" w="2543695">
                <a:moveTo>
                  <a:pt x="0" y="0"/>
                </a:moveTo>
                <a:lnTo>
                  <a:pt x="2543695" y="0"/>
                </a:lnTo>
                <a:lnTo>
                  <a:pt x="25436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26091" y="1517496"/>
            <a:ext cx="13035819" cy="3626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32"/>
              </a:lnSpc>
            </a:pPr>
            <a:r>
              <a:rPr lang="en-US" sz="23665">
                <a:solidFill>
                  <a:srgbClr val="FFFFFF"/>
                </a:solidFill>
                <a:latin typeface="WaskiameaNP"/>
                <a:ea typeface="WaskiameaNP"/>
                <a:cs typeface="WaskiameaNP"/>
                <a:sym typeface="WaskiameaNP"/>
              </a:rPr>
              <a:t>ALASAN MEMBUAT WEBSITE CRUD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24217" y="4523094"/>
            <a:ext cx="11563551" cy="5034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66"/>
              </a:lnSpc>
            </a:pPr>
            <a:r>
              <a:rPr lang="en-US" sz="278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1. Meningkatkan Efisiensi Pengelolaan Data</a:t>
            </a:r>
          </a:p>
          <a:p>
            <a:pPr algn="just">
              <a:lnSpc>
                <a:spcPts val="3066"/>
              </a:lnSpc>
            </a:pPr>
            <a:r>
              <a:rPr lang="en-US" sz="278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Proses menambah, menampilkan, dan memperbarui data bisa dilakukan dengan mudah tanpa perlu mengedit file manual.</a:t>
            </a:r>
          </a:p>
          <a:p>
            <a:pPr algn="just">
              <a:lnSpc>
                <a:spcPts val="3066"/>
              </a:lnSpc>
            </a:pPr>
          </a:p>
          <a:p>
            <a:pPr algn="just">
              <a:lnSpc>
                <a:spcPts val="3066"/>
              </a:lnSpc>
            </a:pPr>
            <a:r>
              <a:rPr lang="en-US" sz="278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2. Mendukung Otomatisasi Sistem</a:t>
            </a:r>
          </a:p>
          <a:p>
            <a:pPr algn="just">
              <a:lnSpc>
                <a:spcPts val="3066"/>
              </a:lnSpc>
            </a:pPr>
            <a:r>
              <a:rPr lang="en-US" sz="278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CRUD membantu sistem berjalan otomatis dalam penyimpanan dan manipulasi data di database.</a:t>
            </a:r>
          </a:p>
          <a:p>
            <a:pPr algn="just">
              <a:lnSpc>
                <a:spcPts val="3066"/>
              </a:lnSpc>
            </a:pPr>
          </a:p>
          <a:p>
            <a:pPr algn="just">
              <a:lnSpc>
                <a:spcPts val="3066"/>
              </a:lnSpc>
            </a:pPr>
            <a:r>
              <a:rPr lang="en-US" sz="278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3. Mempermudah Akses Informasi</a:t>
            </a:r>
          </a:p>
          <a:p>
            <a:pPr algn="just">
              <a:lnSpc>
                <a:spcPts val="3066"/>
              </a:lnSpc>
            </a:pPr>
            <a:r>
              <a:rPr lang="en-US" sz="278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dapat diakses melalui website oleh pengguna dengan hak akses tertentu, tanpa batas waktu dan tempat.</a:t>
            </a:r>
          </a:p>
          <a:p>
            <a:pPr algn="just">
              <a:lnSpc>
                <a:spcPts val="306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435340">
            <a:off x="14538036" y="701980"/>
            <a:ext cx="4061520" cy="2059850"/>
          </a:xfrm>
          <a:custGeom>
            <a:avLst/>
            <a:gdLst/>
            <a:ahLst/>
            <a:cxnLst/>
            <a:rect r="r" b="b" t="t" l="l"/>
            <a:pathLst>
              <a:path h="2059850" w="4061520">
                <a:moveTo>
                  <a:pt x="4061520" y="0"/>
                </a:moveTo>
                <a:lnTo>
                  <a:pt x="0" y="0"/>
                </a:lnTo>
                <a:lnTo>
                  <a:pt x="0" y="2059850"/>
                </a:lnTo>
                <a:lnTo>
                  <a:pt x="4061520" y="2059850"/>
                </a:lnTo>
                <a:lnTo>
                  <a:pt x="4061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85648" y="7208940"/>
            <a:ext cx="8147304" cy="8229600"/>
          </a:xfrm>
          <a:custGeom>
            <a:avLst/>
            <a:gdLst/>
            <a:ahLst/>
            <a:cxnLst/>
            <a:rect r="r" b="b" t="t" l="l"/>
            <a:pathLst>
              <a:path h="8229600" w="8147304">
                <a:moveTo>
                  <a:pt x="0" y="0"/>
                </a:moveTo>
                <a:lnTo>
                  <a:pt x="8147304" y="0"/>
                </a:lnTo>
                <a:lnTo>
                  <a:pt x="81473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701917">
            <a:off x="-1393358" y="-324520"/>
            <a:ext cx="5946672" cy="6669165"/>
          </a:xfrm>
          <a:custGeom>
            <a:avLst/>
            <a:gdLst/>
            <a:ahLst/>
            <a:cxnLst/>
            <a:rect r="r" b="b" t="t" l="l"/>
            <a:pathLst>
              <a:path h="6669165" w="5946672">
                <a:moveTo>
                  <a:pt x="0" y="0"/>
                </a:moveTo>
                <a:lnTo>
                  <a:pt x="5946672" y="0"/>
                </a:lnTo>
                <a:lnTo>
                  <a:pt x="5946672" y="6669164"/>
                </a:lnTo>
                <a:lnTo>
                  <a:pt x="0" y="66691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073652" y="6588299"/>
            <a:ext cx="8147304" cy="8229600"/>
          </a:xfrm>
          <a:custGeom>
            <a:avLst/>
            <a:gdLst/>
            <a:ahLst/>
            <a:cxnLst/>
            <a:rect r="r" b="b" t="t" l="l"/>
            <a:pathLst>
              <a:path h="8229600" w="8147304">
                <a:moveTo>
                  <a:pt x="0" y="0"/>
                </a:moveTo>
                <a:lnTo>
                  <a:pt x="8147304" y="0"/>
                </a:lnTo>
                <a:lnTo>
                  <a:pt x="81473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683387"/>
            <a:ext cx="7315200" cy="3709994"/>
          </a:xfrm>
          <a:custGeom>
            <a:avLst/>
            <a:gdLst/>
            <a:ahLst/>
            <a:cxnLst/>
            <a:rect r="r" b="b" t="t" l="l"/>
            <a:pathLst>
              <a:path h="3709994" w="7315200">
                <a:moveTo>
                  <a:pt x="0" y="0"/>
                </a:moveTo>
                <a:lnTo>
                  <a:pt x="7315200" y="0"/>
                </a:lnTo>
                <a:lnTo>
                  <a:pt x="7315200" y="3709994"/>
                </a:lnTo>
                <a:lnTo>
                  <a:pt x="0" y="37099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44437" y="2576484"/>
            <a:ext cx="13199126" cy="7303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72"/>
              </a:lnSpc>
            </a:pPr>
            <a:r>
              <a:rPr lang="en-US" sz="352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4. Sebagai Dasar Pembelajaran Web Development</a:t>
            </a:r>
          </a:p>
          <a:p>
            <a:pPr algn="just">
              <a:lnSpc>
                <a:spcPts val="3872"/>
              </a:lnSpc>
            </a:pPr>
            <a:r>
              <a:rPr lang="en-US" sz="352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CRUD merupakan konsep dasar dalam pembuatan aplikasi web dinamis, sehingga penting bagi pelajar dan pengembang pemula untuk memahami dan menerapkannya.</a:t>
            </a:r>
          </a:p>
          <a:p>
            <a:pPr algn="just">
              <a:lnSpc>
                <a:spcPts val="3872"/>
              </a:lnSpc>
            </a:pPr>
          </a:p>
          <a:p>
            <a:pPr algn="just">
              <a:lnSpc>
                <a:spcPts val="3872"/>
              </a:lnSpc>
            </a:pPr>
            <a:r>
              <a:rPr lang="en-US" sz="352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5. Meningkatkan Akurasi Data</a:t>
            </a:r>
          </a:p>
          <a:p>
            <a:pPr algn="just">
              <a:lnSpc>
                <a:spcPts val="3872"/>
              </a:lnSpc>
            </a:pPr>
            <a:r>
              <a:rPr lang="en-US" sz="352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Dengan sistem terkomputerisasi, risiko kesalahan manusia dalam penginputan dan pembaruan data dapat diminimalkan.</a:t>
            </a:r>
          </a:p>
          <a:p>
            <a:pPr algn="just">
              <a:lnSpc>
                <a:spcPts val="3872"/>
              </a:lnSpc>
            </a:pPr>
          </a:p>
          <a:p>
            <a:pPr algn="just">
              <a:lnSpc>
                <a:spcPts val="3872"/>
              </a:lnSpc>
            </a:pPr>
            <a:r>
              <a:rPr lang="en-US" sz="352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6. Dapat Dikembangkan Menjadi Sistem Lebih Kompleks</a:t>
            </a:r>
          </a:p>
          <a:p>
            <a:pPr algn="just">
              <a:lnSpc>
                <a:spcPts val="3872"/>
              </a:lnSpc>
            </a:pPr>
            <a:r>
              <a:rPr lang="en-US" sz="352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Website CRUD bisa menjadi pondasi untuk sistem yang lebih besar seperti sistem informasi akademik, inventori, kepegawaian, atau e-commerce.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91127" y="3359234"/>
            <a:ext cx="7633604" cy="5036169"/>
            <a:chOff x="0" y="0"/>
            <a:chExt cx="9201356" cy="6070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81534" y="-15367"/>
              <a:ext cx="9285938" cy="6097397"/>
            </a:xfrm>
            <a:custGeom>
              <a:avLst/>
              <a:gdLst/>
              <a:ahLst/>
              <a:cxnLst/>
              <a:rect r="r" b="b" t="t" l="l"/>
              <a:pathLst>
                <a:path h="6097397" w="9285938">
                  <a:moveTo>
                    <a:pt x="9282890" y="6069076"/>
                  </a:moveTo>
                  <a:cubicBezTo>
                    <a:pt x="8893659" y="6097397"/>
                    <a:pt x="8549992" y="6084316"/>
                    <a:pt x="8157255" y="6070346"/>
                  </a:cubicBezTo>
                  <a:cubicBezTo>
                    <a:pt x="5988074" y="6093968"/>
                    <a:pt x="3226929" y="6076442"/>
                    <a:pt x="928804" y="6074029"/>
                  </a:cubicBezTo>
                  <a:cubicBezTo>
                    <a:pt x="839705" y="6095619"/>
                    <a:pt x="874385" y="6024499"/>
                    <a:pt x="845792" y="5996559"/>
                  </a:cubicBezTo>
                  <a:cubicBezTo>
                    <a:pt x="767762" y="5947410"/>
                    <a:pt x="701352" y="5901309"/>
                    <a:pt x="667963" y="5839079"/>
                  </a:cubicBezTo>
                  <a:cubicBezTo>
                    <a:pt x="731421" y="5542915"/>
                    <a:pt x="823840" y="5645531"/>
                    <a:pt x="714634" y="5450840"/>
                  </a:cubicBezTo>
                  <a:cubicBezTo>
                    <a:pt x="788422" y="5359908"/>
                    <a:pt x="734557" y="5239004"/>
                    <a:pt x="655973" y="5195189"/>
                  </a:cubicBezTo>
                  <a:cubicBezTo>
                    <a:pt x="580525" y="5033772"/>
                    <a:pt x="639555" y="5138420"/>
                    <a:pt x="553776" y="5050028"/>
                  </a:cubicBezTo>
                  <a:cubicBezTo>
                    <a:pt x="440696" y="5023231"/>
                    <a:pt x="568903" y="4987798"/>
                    <a:pt x="517067" y="4967859"/>
                  </a:cubicBezTo>
                  <a:cubicBezTo>
                    <a:pt x="405647" y="4821682"/>
                    <a:pt x="321898" y="4761230"/>
                    <a:pt x="203468" y="4662043"/>
                  </a:cubicBezTo>
                  <a:cubicBezTo>
                    <a:pt x="127651" y="4629785"/>
                    <a:pt x="212692" y="4588510"/>
                    <a:pt x="175613" y="4566158"/>
                  </a:cubicBezTo>
                  <a:cubicBezTo>
                    <a:pt x="0" y="4473448"/>
                    <a:pt x="182623" y="4495927"/>
                    <a:pt x="144069" y="4430776"/>
                  </a:cubicBezTo>
                  <a:cubicBezTo>
                    <a:pt x="75057" y="4336034"/>
                    <a:pt x="171555" y="4247007"/>
                    <a:pt x="226342" y="4188460"/>
                  </a:cubicBezTo>
                  <a:cubicBezTo>
                    <a:pt x="380928" y="4070350"/>
                    <a:pt x="512086" y="3877183"/>
                    <a:pt x="476484" y="3840988"/>
                  </a:cubicBezTo>
                  <a:cubicBezTo>
                    <a:pt x="480911" y="3775456"/>
                    <a:pt x="608380" y="3738372"/>
                    <a:pt x="567981" y="3670300"/>
                  </a:cubicBezTo>
                  <a:cubicBezTo>
                    <a:pt x="603399" y="3625850"/>
                    <a:pt x="674604" y="3551428"/>
                    <a:pt x="753004" y="3502152"/>
                  </a:cubicBezTo>
                  <a:cubicBezTo>
                    <a:pt x="763334" y="3320288"/>
                    <a:pt x="814063" y="3252978"/>
                    <a:pt x="847453" y="3158744"/>
                  </a:cubicBezTo>
                  <a:cubicBezTo>
                    <a:pt x="919580" y="3074797"/>
                    <a:pt x="942823" y="2991612"/>
                    <a:pt x="1013844" y="2921127"/>
                  </a:cubicBezTo>
                  <a:cubicBezTo>
                    <a:pt x="942270" y="2844927"/>
                    <a:pt x="1039301" y="2833751"/>
                    <a:pt x="1007203" y="2801239"/>
                  </a:cubicBezTo>
                  <a:cubicBezTo>
                    <a:pt x="1148138" y="2672842"/>
                    <a:pt x="1104972" y="2438527"/>
                    <a:pt x="1073797" y="2299843"/>
                  </a:cubicBezTo>
                  <a:cubicBezTo>
                    <a:pt x="1026388" y="2202053"/>
                    <a:pt x="988387" y="2152650"/>
                    <a:pt x="884162" y="2110740"/>
                  </a:cubicBezTo>
                  <a:cubicBezTo>
                    <a:pt x="906852" y="2057400"/>
                    <a:pt x="830481" y="2011299"/>
                    <a:pt x="807054" y="2017522"/>
                  </a:cubicBezTo>
                  <a:cubicBezTo>
                    <a:pt x="820704" y="1912493"/>
                    <a:pt x="748577" y="1883156"/>
                    <a:pt x="731052" y="1841881"/>
                  </a:cubicBezTo>
                  <a:cubicBezTo>
                    <a:pt x="644720" y="1788668"/>
                    <a:pt x="844317" y="1780921"/>
                    <a:pt x="736033" y="1711833"/>
                  </a:cubicBezTo>
                  <a:cubicBezTo>
                    <a:pt x="767024" y="1610106"/>
                    <a:pt x="770898" y="1557909"/>
                    <a:pt x="741382" y="1513078"/>
                  </a:cubicBezTo>
                  <a:cubicBezTo>
                    <a:pt x="718877" y="1475867"/>
                    <a:pt x="834540" y="1400810"/>
                    <a:pt x="793218" y="1407033"/>
                  </a:cubicBezTo>
                  <a:cubicBezTo>
                    <a:pt x="795063" y="1350645"/>
                    <a:pt x="741198" y="1326769"/>
                    <a:pt x="710945" y="1309878"/>
                  </a:cubicBezTo>
                  <a:cubicBezTo>
                    <a:pt x="724780" y="1286637"/>
                    <a:pt x="811665" y="1243330"/>
                    <a:pt x="821442" y="1230249"/>
                  </a:cubicBezTo>
                  <a:cubicBezTo>
                    <a:pt x="831957" y="1172464"/>
                    <a:pt x="724780" y="1159637"/>
                    <a:pt x="804656" y="1100328"/>
                  </a:cubicBezTo>
                  <a:cubicBezTo>
                    <a:pt x="749315" y="1030097"/>
                    <a:pt x="705595" y="1020699"/>
                    <a:pt x="724227" y="969645"/>
                  </a:cubicBezTo>
                  <a:cubicBezTo>
                    <a:pt x="568350" y="569087"/>
                    <a:pt x="723304" y="697992"/>
                    <a:pt x="784364" y="482981"/>
                  </a:cubicBezTo>
                  <a:cubicBezTo>
                    <a:pt x="866822" y="322580"/>
                    <a:pt x="758907" y="357378"/>
                    <a:pt x="736402" y="246888"/>
                  </a:cubicBezTo>
                  <a:cubicBezTo>
                    <a:pt x="767577" y="33401"/>
                    <a:pt x="626827" y="66675"/>
                    <a:pt x="813879" y="15367"/>
                  </a:cubicBezTo>
                  <a:cubicBezTo>
                    <a:pt x="3442206" y="33909"/>
                    <a:pt x="6214050" y="28194"/>
                    <a:pt x="8721733" y="17907"/>
                  </a:cubicBezTo>
                  <a:cubicBezTo>
                    <a:pt x="8958223" y="46482"/>
                    <a:pt x="9253375" y="0"/>
                    <a:pt x="9270162" y="36449"/>
                  </a:cubicBezTo>
                  <a:cubicBezTo>
                    <a:pt x="9280123" y="215011"/>
                    <a:pt x="9269424" y="413004"/>
                    <a:pt x="9269240" y="626110"/>
                  </a:cubicBezTo>
                  <a:cubicBezTo>
                    <a:pt x="9267395" y="1658239"/>
                    <a:pt x="9283017" y="2760345"/>
                    <a:pt x="9270531" y="3752723"/>
                  </a:cubicBezTo>
                  <a:cubicBezTo>
                    <a:pt x="9285938" y="4584446"/>
                    <a:pt x="9255404" y="5281041"/>
                    <a:pt x="9282890" y="6069076"/>
                  </a:cubicBezTo>
                  <a:close/>
                </a:path>
              </a:pathLst>
            </a:custGeom>
            <a:blipFill>
              <a:blip r:embed="rId2"/>
              <a:stretch>
                <a:fillRect l="0" t="-44565" r="0" b="-4456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269069">
            <a:off x="-257981" y="1463089"/>
            <a:ext cx="11249223" cy="7366703"/>
            <a:chOff x="0" y="0"/>
            <a:chExt cx="6390315" cy="41847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1369" y="-209296"/>
              <a:ext cx="6421684" cy="4580134"/>
            </a:xfrm>
            <a:custGeom>
              <a:avLst/>
              <a:gdLst/>
              <a:ahLst/>
              <a:cxnLst/>
              <a:rect r="r" b="b" t="t" l="l"/>
              <a:pathLst>
                <a:path h="4580134" w="6421684">
                  <a:moveTo>
                    <a:pt x="6421684" y="3088284"/>
                  </a:moveTo>
                  <a:cubicBezTo>
                    <a:pt x="6385117" y="3218232"/>
                    <a:pt x="6153827" y="3171229"/>
                    <a:pt x="6056275" y="3586350"/>
                  </a:cubicBezTo>
                  <a:cubicBezTo>
                    <a:pt x="5905150" y="3513675"/>
                    <a:pt x="5773843" y="3530658"/>
                    <a:pt x="5604691" y="3454428"/>
                  </a:cubicBezTo>
                  <a:cubicBezTo>
                    <a:pt x="5510973" y="3684304"/>
                    <a:pt x="5499978" y="3323691"/>
                    <a:pt x="5158094" y="3836766"/>
                  </a:cubicBezTo>
                  <a:cubicBezTo>
                    <a:pt x="5137126" y="3709188"/>
                    <a:pt x="4876557" y="3996731"/>
                    <a:pt x="4631587" y="4247542"/>
                  </a:cubicBezTo>
                  <a:cubicBezTo>
                    <a:pt x="4173739" y="3843085"/>
                    <a:pt x="3883381" y="4094686"/>
                    <a:pt x="3526666" y="3869154"/>
                  </a:cubicBezTo>
                  <a:cubicBezTo>
                    <a:pt x="3108836" y="4075332"/>
                    <a:pt x="3415176" y="4172891"/>
                    <a:pt x="2615700" y="4075727"/>
                  </a:cubicBezTo>
                  <a:cubicBezTo>
                    <a:pt x="2518019" y="3867179"/>
                    <a:pt x="2506128" y="4426463"/>
                    <a:pt x="2182527" y="4184741"/>
                  </a:cubicBezTo>
                  <a:cubicBezTo>
                    <a:pt x="2068737" y="4291779"/>
                    <a:pt x="1915311" y="4413763"/>
                    <a:pt x="1845118" y="4261366"/>
                  </a:cubicBezTo>
                  <a:cubicBezTo>
                    <a:pt x="1753702" y="4060323"/>
                    <a:pt x="1774031" y="4387759"/>
                    <a:pt x="1657299" y="4378280"/>
                  </a:cubicBezTo>
                  <a:cubicBezTo>
                    <a:pt x="1584678" y="4394460"/>
                    <a:pt x="1497481" y="3983302"/>
                    <a:pt x="1445060" y="4217919"/>
                  </a:cubicBezTo>
                  <a:cubicBezTo>
                    <a:pt x="1279105" y="4440180"/>
                    <a:pt x="1307872" y="4266501"/>
                    <a:pt x="1067633" y="4375515"/>
                  </a:cubicBezTo>
                  <a:cubicBezTo>
                    <a:pt x="689694" y="4432433"/>
                    <a:pt x="522332" y="3829261"/>
                    <a:pt x="117543" y="4056373"/>
                  </a:cubicBezTo>
                  <a:cubicBezTo>
                    <a:pt x="9017" y="3806353"/>
                    <a:pt x="37506" y="4580133"/>
                    <a:pt x="38145" y="959357"/>
                  </a:cubicBezTo>
                  <a:cubicBezTo>
                    <a:pt x="0" y="0"/>
                    <a:pt x="103607" y="613358"/>
                    <a:pt x="900910" y="287106"/>
                  </a:cubicBezTo>
                  <a:cubicBezTo>
                    <a:pt x="1376786" y="334899"/>
                    <a:pt x="1312091" y="1082590"/>
                    <a:pt x="2703792" y="843234"/>
                  </a:cubicBezTo>
                  <a:cubicBezTo>
                    <a:pt x="2885090" y="801762"/>
                    <a:pt x="2815409" y="1165536"/>
                    <a:pt x="3493423" y="1193579"/>
                  </a:cubicBezTo>
                  <a:cubicBezTo>
                    <a:pt x="3678557" y="1226757"/>
                    <a:pt x="3862924" y="1554193"/>
                    <a:pt x="4119017" y="1591716"/>
                  </a:cubicBezTo>
                  <a:cubicBezTo>
                    <a:pt x="4341612" y="2023821"/>
                    <a:pt x="4377156" y="1897428"/>
                    <a:pt x="4674291" y="2113086"/>
                  </a:cubicBezTo>
                  <a:cubicBezTo>
                    <a:pt x="5262935" y="2459481"/>
                    <a:pt x="5630645" y="1962205"/>
                    <a:pt x="6421684" y="3088284"/>
                  </a:cubicBezTo>
                  <a:close/>
                </a:path>
              </a:pathLst>
            </a:custGeom>
            <a:blipFill>
              <a:blip r:embed="rId3"/>
              <a:stretch>
                <a:fillRect l="0" t="-2019" r="0" b="-2019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06298">
            <a:off x="187607" y="6890573"/>
            <a:ext cx="3583044" cy="3394119"/>
          </a:xfrm>
          <a:custGeom>
            <a:avLst/>
            <a:gdLst/>
            <a:ahLst/>
            <a:cxnLst/>
            <a:rect r="r" b="b" t="t" l="l"/>
            <a:pathLst>
              <a:path h="3394119" w="3583044">
                <a:moveTo>
                  <a:pt x="0" y="0"/>
                </a:moveTo>
                <a:lnTo>
                  <a:pt x="3583044" y="0"/>
                </a:lnTo>
                <a:lnTo>
                  <a:pt x="3583044" y="3394120"/>
                </a:lnTo>
                <a:lnTo>
                  <a:pt x="0" y="3394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82616" y="-119387"/>
            <a:ext cx="1342115" cy="3801628"/>
          </a:xfrm>
          <a:custGeom>
            <a:avLst/>
            <a:gdLst/>
            <a:ahLst/>
            <a:cxnLst/>
            <a:rect r="r" b="b" t="t" l="l"/>
            <a:pathLst>
              <a:path h="3801628" w="1342115">
                <a:moveTo>
                  <a:pt x="0" y="0"/>
                </a:moveTo>
                <a:lnTo>
                  <a:pt x="1342115" y="0"/>
                </a:lnTo>
                <a:lnTo>
                  <a:pt x="1342115" y="3801628"/>
                </a:lnTo>
                <a:lnTo>
                  <a:pt x="0" y="3801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11132" y="-263279"/>
            <a:ext cx="696335" cy="1972415"/>
          </a:xfrm>
          <a:custGeom>
            <a:avLst/>
            <a:gdLst/>
            <a:ahLst/>
            <a:cxnLst/>
            <a:rect r="r" b="b" t="t" l="l"/>
            <a:pathLst>
              <a:path h="1972415" w="696335">
                <a:moveTo>
                  <a:pt x="0" y="0"/>
                </a:moveTo>
                <a:lnTo>
                  <a:pt x="696336" y="0"/>
                </a:lnTo>
                <a:lnTo>
                  <a:pt x="696336" y="1972415"/>
                </a:lnTo>
                <a:lnTo>
                  <a:pt x="0" y="19724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80071" y="1536916"/>
            <a:ext cx="11327858" cy="1508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03"/>
              </a:lnSpc>
            </a:pPr>
            <a:r>
              <a:rPr lang="en-US" sz="16606">
                <a:solidFill>
                  <a:srgbClr val="FFFFFF"/>
                </a:solidFill>
                <a:latin typeface="WaskiameaNP"/>
                <a:ea typeface="WaskiameaNP"/>
                <a:cs typeface="WaskiameaNP"/>
                <a:sym typeface="WaskiameaNP"/>
              </a:rPr>
              <a:t>LANGKAH LANGKAH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9788" y="-1374449"/>
            <a:ext cx="18967576" cy="6517949"/>
          </a:xfrm>
          <a:custGeom>
            <a:avLst/>
            <a:gdLst/>
            <a:ahLst/>
            <a:cxnLst/>
            <a:rect r="r" b="b" t="t" l="l"/>
            <a:pathLst>
              <a:path h="6517949" w="18967576">
                <a:moveTo>
                  <a:pt x="0" y="0"/>
                </a:moveTo>
                <a:lnTo>
                  <a:pt x="18967576" y="0"/>
                </a:lnTo>
                <a:lnTo>
                  <a:pt x="18967576" y="6517949"/>
                </a:lnTo>
                <a:lnTo>
                  <a:pt x="0" y="6517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66824">
            <a:off x="-3683842" y="4386218"/>
            <a:ext cx="9425084" cy="6200581"/>
          </a:xfrm>
          <a:custGeom>
            <a:avLst/>
            <a:gdLst/>
            <a:ahLst/>
            <a:cxnLst/>
            <a:rect r="r" b="b" t="t" l="l"/>
            <a:pathLst>
              <a:path h="6200581" w="9425084">
                <a:moveTo>
                  <a:pt x="0" y="0"/>
                </a:moveTo>
                <a:lnTo>
                  <a:pt x="9425084" y="0"/>
                </a:lnTo>
                <a:lnTo>
                  <a:pt x="9425084" y="6200581"/>
                </a:lnTo>
                <a:lnTo>
                  <a:pt x="0" y="6200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93824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28167">
            <a:off x="13722322" y="6118564"/>
            <a:ext cx="6495372" cy="4273181"/>
          </a:xfrm>
          <a:custGeom>
            <a:avLst/>
            <a:gdLst/>
            <a:ahLst/>
            <a:cxnLst/>
            <a:rect r="r" b="b" t="t" l="l"/>
            <a:pathLst>
              <a:path h="4273181" w="6495372">
                <a:moveTo>
                  <a:pt x="6495372" y="0"/>
                </a:moveTo>
                <a:lnTo>
                  <a:pt x="0" y="0"/>
                </a:lnTo>
                <a:lnTo>
                  <a:pt x="0" y="4273181"/>
                </a:lnTo>
                <a:lnTo>
                  <a:pt x="6495372" y="4273181"/>
                </a:lnTo>
                <a:lnTo>
                  <a:pt x="64953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9382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02890" y="3900449"/>
            <a:ext cx="7505562" cy="6386551"/>
          </a:xfrm>
          <a:custGeom>
            <a:avLst/>
            <a:gdLst/>
            <a:ahLst/>
            <a:cxnLst/>
            <a:rect r="r" b="b" t="t" l="l"/>
            <a:pathLst>
              <a:path h="6386551" w="7505562">
                <a:moveTo>
                  <a:pt x="0" y="0"/>
                </a:moveTo>
                <a:lnTo>
                  <a:pt x="7505562" y="0"/>
                </a:lnTo>
                <a:lnTo>
                  <a:pt x="7505562" y="6386551"/>
                </a:lnTo>
                <a:lnTo>
                  <a:pt x="0" y="63865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02890" y="1884526"/>
            <a:ext cx="3476782" cy="1763293"/>
          </a:xfrm>
          <a:custGeom>
            <a:avLst/>
            <a:gdLst/>
            <a:ahLst/>
            <a:cxnLst/>
            <a:rect r="r" b="b" t="t" l="l"/>
            <a:pathLst>
              <a:path h="1763293" w="3476782">
                <a:moveTo>
                  <a:pt x="0" y="0"/>
                </a:moveTo>
                <a:lnTo>
                  <a:pt x="3476783" y="0"/>
                </a:lnTo>
                <a:lnTo>
                  <a:pt x="3476783" y="1763293"/>
                </a:lnTo>
                <a:lnTo>
                  <a:pt x="0" y="17632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32000" y="509115"/>
            <a:ext cx="9470890" cy="9297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3"/>
              </a:lnSpc>
            </a:pPr>
            <a:r>
              <a:rPr lang="en-US" sz="266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1. Menentukan Tujuan dan Jenis Data</a:t>
            </a:r>
          </a:p>
          <a:p>
            <a:pPr algn="just">
              <a:lnSpc>
                <a:spcPts val="2933"/>
              </a:lnSpc>
            </a:pPr>
            <a:r>
              <a:rPr lang="en-US" sz="266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Tentukan terlebih dahulu tujuan pembuatan website serta jenis data yang akan dikelola, misalnya data siswa, data karyawan, atau data produk.</a:t>
            </a:r>
          </a:p>
          <a:p>
            <a:pPr algn="just">
              <a:lnSpc>
                <a:spcPts val="2933"/>
              </a:lnSpc>
            </a:pPr>
          </a:p>
          <a:p>
            <a:pPr algn="just">
              <a:lnSpc>
                <a:spcPts val="2933"/>
              </a:lnSpc>
            </a:pPr>
          </a:p>
          <a:p>
            <a:pPr algn="just">
              <a:lnSpc>
                <a:spcPts val="2933"/>
              </a:lnSpc>
            </a:pPr>
            <a:r>
              <a:rPr lang="en-US" sz="266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2. Menyiapkan Alat dan Bahan</a:t>
            </a:r>
          </a:p>
          <a:p>
            <a:pPr algn="just">
              <a:lnSpc>
                <a:spcPts val="2933"/>
              </a:lnSpc>
            </a:pPr>
            <a:r>
              <a:rPr lang="en-US" sz="266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Siapkan perangkat lunak pendukung seperti XAMPP (sebagai server lokal dan database MySQL), VS Code (untuk menulis kode), dan browser (untuk menjalankan website).</a:t>
            </a:r>
          </a:p>
          <a:p>
            <a:pPr algn="just">
              <a:lnSpc>
                <a:spcPts val="2933"/>
              </a:lnSpc>
            </a:pPr>
          </a:p>
          <a:p>
            <a:pPr algn="just">
              <a:lnSpc>
                <a:spcPts val="2933"/>
              </a:lnSpc>
            </a:pPr>
          </a:p>
          <a:p>
            <a:pPr algn="just">
              <a:lnSpc>
                <a:spcPts val="2933"/>
              </a:lnSpc>
            </a:pPr>
            <a:r>
              <a:rPr lang="en-US" sz="266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3. Membuat Database di phpMyAdmin</a:t>
            </a:r>
          </a:p>
          <a:p>
            <a:pPr algn="just">
              <a:lnSpc>
                <a:spcPts val="2933"/>
              </a:lnSpc>
            </a:pPr>
            <a:r>
              <a:rPr lang="en-US" sz="266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Jalankan XAMPP, buka phpMyAdmin, lalu buat database (contoh: db_siswa). Buat tabel dengan kolom seperti id, nama, kelas, dan alamat untuk menyimpan data.</a:t>
            </a:r>
          </a:p>
          <a:p>
            <a:pPr algn="just">
              <a:lnSpc>
                <a:spcPts val="2933"/>
              </a:lnSpc>
            </a:pPr>
          </a:p>
          <a:p>
            <a:pPr algn="just">
              <a:lnSpc>
                <a:spcPts val="2933"/>
              </a:lnSpc>
            </a:pPr>
          </a:p>
          <a:p>
            <a:pPr algn="just">
              <a:lnSpc>
                <a:spcPts val="2933"/>
              </a:lnSpc>
            </a:pPr>
            <a:r>
              <a:rPr lang="en-US" sz="266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4. Membuat File Koneksi ke Database</a:t>
            </a:r>
          </a:p>
          <a:p>
            <a:pPr algn="just">
              <a:lnSpc>
                <a:spcPts val="2933"/>
              </a:lnSpc>
            </a:pPr>
            <a:r>
              <a:rPr lang="en-US" sz="266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Buat file koneksi.php berisi kode PHP untuk menghubungkan website dengan database MySQL agar data dapat diambil dan disimpan dengan benar.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9788" y="-1374449"/>
            <a:ext cx="18967576" cy="6517949"/>
          </a:xfrm>
          <a:custGeom>
            <a:avLst/>
            <a:gdLst/>
            <a:ahLst/>
            <a:cxnLst/>
            <a:rect r="r" b="b" t="t" l="l"/>
            <a:pathLst>
              <a:path h="6517949" w="18967576">
                <a:moveTo>
                  <a:pt x="0" y="0"/>
                </a:moveTo>
                <a:lnTo>
                  <a:pt x="18967576" y="0"/>
                </a:lnTo>
                <a:lnTo>
                  <a:pt x="18967576" y="6517949"/>
                </a:lnTo>
                <a:lnTo>
                  <a:pt x="0" y="6517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66824">
            <a:off x="-3683842" y="4386218"/>
            <a:ext cx="9425084" cy="6200581"/>
          </a:xfrm>
          <a:custGeom>
            <a:avLst/>
            <a:gdLst/>
            <a:ahLst/>
            <a:cxnLst/>
            <a:rect r="r" b="b" t="t" l="l"/>
            <a:pathLst>
              <a:path h="6200581" w="9425084">
                <a:moveTo>
                  <a:pt x="0" y="0"/>
                </a:moveTo>
                <a:lnTo>
                  <a:pt x="9425084" y="0"/>
                </a:lnTo>
                <a:lnTo>
                  <a:pt x="9425084" y="6200581"/>
                </a:lnTo>
                <a:lnTo>
                  <a:pt x="0" y="6200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93824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28167">
            <a:off x="13722322" y="6118564"/>
            <a:ext cx="6495372" cy="4273181"/>
          </a:xfrm>
          <a:custGeom>
            <a:avLst/>
            <a:gdLst/>
            <a:ahLst/>
            <a:cxnLst/>
            <a:rect r="r" b="b" t="t" l="l"/>
            <a:pathLst>
              <a:path h="4273181" w="6495372">
                <a:moveTo>
                  <a:pt x="6495372" y="0"/>
                </a:moveTo>
                <a:lnTo>
                  <a:pt x="0" y="0"/>
                </a:lnTo>
                <a:lnTo>
                  <a:pt x="0" y="4273181"/>
                </a:lnTo>
                <a:lnTo>
                  <a:pt x="6495372" y="4273181"/>
                </a:lnTo>
                <a:lnTo>
                  <a:pt x="64953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9382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02890" y="1884526"/>
            <a:ext cx="3476782" cy="1763293"/>
          </a:xfrm>
          <a:custGeom>
            <a:avLst/>
            <a:gdLst/>
            <a:ahLst/>
            <a:cxnLst/>
            <a:rect r="r" b="b" t="t" l="l"/>
            <a:pathLst>
              <a:path h="1763293" w="3476782">
                <a:moveTo>
                  <a:pt x="0" y="0"/>
                </a:moveTo>
                <a:lnTo>
                  <a:pt x="3476783" y="0"/>
                </a:lnTo>
                <a:lnTo>
                  <a:pt x="3476783" y="1763293"/>
                </a:lnTo>
                <a:lnTo>
                  <a:pt x="0" y="17632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79673" y="6197755"/>
            <a:ext cx="3667805" cy="4114800"/>
          </a:xfrm>
          <a:custGeom>
            <a:avLst/>
            <a:gdLst/>
            <a:ahLst/>
            <a:cxnLst/>
            <a:rect r="r" b="b" t="t" l="l"/>
            <a:pathLst>
              <a:path h="4114800" w="3667805">
                <a:moveTo>
                  <a:pt x="0" y="0"/>
                </a:moveTo>
                <a:lnTo>
                  <a:pt x="3667805" y="0"/>
                </a:lnTo>
                <a:lnTo>
                  <a:pt x="36678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32000" y="509115"/>
            <a:ext cx="14615695" cy="9669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3"/>
              </a:lnSpc>
            </a:pPr>
            <a:r>
              <a:rPr lang="en-US" sz="266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5. Membuat Halaman CRUD</a:t>
            </a:r>
          </a:p>
          <a:p>
            <a:pPr algn="just">
              <a:lnSpc>
                <a:spcPts val="2933"/>
              </a:lnSpc>
            </a:pPr>
          </a:p>
          <a:p>
            <a:pPr algn="just">
              <a:lnSpc>
                <a:spcPts val="2933"/>
              </a:lnSpc>
            </a:pPr>
            <a:r>
              <a:rPr lang="en-US" sz="266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index.php → Menampilkan seluruh data dari database (Read)</a:t>
            </a:r>
          </a:p>
          <a:p>
            <a:pPr algn="just">
              <a:lnSpc>
                <a:spcPts val="2933"/>
              </a:lnSpc>
            </a:pPr>
          </a:p>
          <a:p>
            <a:pPr algn="just">
              <a:lnSpc>
                <a:spcPts val="2933"/>
              </a:lnSpc>
            </a:pPr>
            <a:r>
              <a:rPr lang="en-US" sz="266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tambah.php → Form untuk menambah data baru (Create)</a:t>
            </a:r>
          </a:p>
          <a:p>
            <a:pPr algn="just">
              <a:lnSpc>
                <a:spcPts val="2933"/>
              </a:lnSpc>
            </a:pPr>
          </a:p>
          <a:p>
            <a:pPr algn="just">
              <a:lnSpc>
                <a:spcPts val="2933"/>
              </a:lnSpc>
            </a:pPr>
            <a:r>
              <a:rPr lang="en-US" sz="266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edit.php → Form untuk mengubah data yang sudah ada (Update)</a:t>
            </a:r>
          </a:p>
          <a:p>
            <a:pPr algn="just">
              <a:lnSpc>
                <a:spcPts val="2933"/>
              </a:lnSpc>
            </a:pPr>
          </a:p>
          <a:p>
            <a:pPr algn="just">
              <a:lnSpc>
                <a:spcPts val="2933"/>
              </a:lnSpc>
            </a:pPr>
            <a:r>
              <a:rPr lang="en-US" sz="266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hapus.php → Proses menghapus data dari database (Delete)</a:t>
            </a:r>
          </a:p>
          <a:p>
            <a:pPr algn="just">
              <a:lnSpc>
                <a:spcPts val="2933"/>
              </a:lnSpc>
            </a:pPr>
          </a:p>
          <a:p>
            <a:pPr algn="just">
              <a:lnSpc>
                <a:spcPts val="2933"/>
              </a:lnSpc>
            </a:pPr>
          </a:p>
          <a:p>
            <a:pPr algn="just">
              <a:lnSpc>
                <a:spcPts val="2933"/>
              </a:lnSpc>
            </a:pPr>
          </a:p>
          <a:p>
            <a:pPr algn="just">
              <a:lnSpc>
                <a:spcPts val="2933"/>
              </a:lnSpc>
            </a:pPr>
            <a:r>
              <a:rPr lang="en-US" sz="266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6. Mengatur Desain dan Navigasi</a:t>
            </a:r>
          </a:p>
          <a:p>
            <a:pPr algn="just">
              <a:lnSpc>
                <a:spcPts val="2933"/>
              </a:lnSpc>
            </a:pPr>
            <a:r>
              <a:rPr lang="en-US" sz="266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Tambahkan elemen HTML dan CSS agar tampilan website lebih menarik dan pengguna mudah berpindah antar halaman.</a:t>
            </a:r>
          </a:p>
          <a:p>
            <a:pPr algn="just">
              <a:lnSpc>
                <a:spcPts val="2933"/>
              </a:lnSpc>
            </a:pPr>
          </a:p>
          <a:p>
            <a:pPr algn="just">
              <a:lnSpc>
                <a:spcPts val="2933"/>
              </a:lnSpc>
            </a:pPr>
          </a:p>
          <a:p>
            <a:pPr algn="just">
              <a:lnSpc>
                <a:spcPts val="2933"/>
              </a:lnSpc>
            </a:pPr>
            <a:r>
              <a:rPr lang="en-US" sz="266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7. Menguji Fungsi CRUD</a:t>
            </a:r>
          </a:p>
          <a:p>
            <a:pPr algn="just">
              <a:lnSpc>
                <a:spcPts val="2933"/>
              </a:lnSpc>
            </a:pPr>
            <a:r>
              <a:rPr lang="en-US" sz="266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Jalankan server XAMPP, buka browser, dan akses alamat http://localhost/namafolder/. Coba tambahkan, tampilkan, ubah, dan hapus data untuk memastikan semua fitur berfungsi dengan baik.</a:t>
            </a:r>
          </a:p>
          <a:p>
            <a:pPr algn="just">
              <a:lnSpc>
                <a:spcPts val="2933"/>
              </a:lnSpc>
            </a:pPr>
          </a:p>
          <a:p>
            <a:pPr algn="just">
              <a:lnSpc>
                <a:spcPts val="2933"/>
              </a:lnSpc>
            </a:pPr>
          </a:p>
          <a:p>
            <a:pPr algn="just">
              <a:lnSpc>
                <a:spcPts val="2933"/>
              </a:lnSpc>
            </a:pPr>
            <a:r>
              <a:rPr lang="en-US" sz="266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8. Menyempurnakan Website</a:t>
            </a:r>
          </a:p>
          <a:p>
            <a:pPr algn="just">
              <a:lnSpc>
                <a:spcPts val="2933"/>
              </a:lnSpc>
            </a:pPr>
            <a:r>
              <a:rPr lang="en-US" sz="266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Setelah fungsi dasar berjalan, kamu bisa menambahkan fitur tambahan seperti pencarian data, login user, atau pagination agar website lebih profesional.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6182">
            <a:off x="-339788" y="-353543"/>
            <a:ext cx="18967576" cy="6517949"/>
          </a:xfrm>
          <a:custGeom>
            <a:avLst/>
            <a:gdLst/>
            <a:ahLst/>
            <a:cxnLst/>
            <a:rect r="r" b="b" t="t" l="l"/>
            <a:pathLst>
              <a:path h="6517949" w="18967576">
                <a:moveTo>
                  <a:pt x="0" y="0"/>
                </a:moveTo>
                <a:lnTo>
                  <a:pt x="18967576" y="0"/>
                </a:lnTo>
                <a:lnTo>
                  <a:pt x="18967576" y="6517948"/>
                </a:lnTo>
                <a:lnTo>
                  <a:pt x="0" y="651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00271" y="1018088"/>
            <a:ext cx="13701274" cy="9268912"/>
          </a:xfrm>
          <a:custGeom>
            <a:avLst/>
            <a:gdLst/>
            <a:ahLst/>
            <a:cxnLst/>
            <a:rect r="r" b="b" t="t" l="l"/>
            <a:pathLst>
              <a:path h="9268912" w="13701274">
                <a:moveTo>
                  <a:pt x="0" y="0"/>
                </a:moveTo>
                <a:lnTo>
                  <a:pt x="13701274" y="0"/>
                </a:lnTo>
                <a:lnTo>
                  <a:pt x="13701274" y="9268912"/>
                </a:lnTo>
                <a:lnTo>
                  <a:pt x="0" y="9268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841857" y="8558036"/>
            <a:ext cx="18723909" cy="10319799"/>
          </a:xfrm>
          <a:custGeom>
            <a:avLst/>
            <a:gdLst/>
            <a:ahLst/>
            <a:cxnLst/>
            <a:rect r="r" b="b" t="t" l="l"/>
            <a:pathLst>
              <a:path h="10319799" w="18723909">
                <a:moveTo>
                  <a:pt x="18723909" y="0"/>
                </a:moveTo>
                <a:lnTo>
                  <a:pt x="0" y="0"/>
                </a:lnTo>
                <a:lnTo>
                  <a:pt x="0" y="10319799"/>
                </a:lnTo>
                <a:lnTo>
                  <a:pt x="18723909" y="10319799"/>
                </a:lnTo>
                <a:lnTo>
                  <a:pt x="1872390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876117"/>
            <a:ext cx="15180121" cy="5410883"/>
          </a:xfrm>
          <a:custGeom>
            <a:avLst/>
            <a:gdLst/>
            <a:ahLst/>
            <a:cxnLst/>
            <a:rect r="r" b="b" t="t" l="l"/>
            <a:pathLst>
              <a:path h="5410883" w="15180121">
                <a:moveTo>
                  <a:pt x="0" y="0"/>
                </a:moveTo>
                <a:lnTo>
                  <a:pt x="15180121" y="0"/>
                </a:lnTo>
                <a:lnTo>
                  <a:pt x="15180121" y="5410883"/>
                </a:lnTo>
                <a:lnTo>
                  <a:pt x="0" y="54108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48602" y="3391011"/>
            <a:ext cx="9790795" cy="5867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83"/>
              </a:lnSpc>
            </a:pPr>
            <a:r>
              <a:rPr lang="en-US" sz="38167">
                <a:solidFill>
                  <a:srgbClr val="FFFFFF"/>
                </a:solidFill>
                <a:latin typeface="WaskiameaNP"/>
                <a:ea typeface="WaskiameaNP"/>
                <a:cs typeface="WaskiameaNP"/>
                <a:sym typeface="WaskiameaNP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DAG1upJULKY</dc:identifier>
  <dcterms:modified xsi:type="dcterms:W3CDTF">2011-08-01T06:04:30Z</dcterms:modified>
  <cp:revision>1</cp:revision>
  <dc:title>Presentasi dari kami</dc:title>
</cp:coreProperties>
</file>